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7" r:id="rId3"/>
    <p:sldId id="268" r:id="rId4"/>
    <p:sldId id="267" r:id="rId5"/>
    <p:sldId id="275" r:id="rId6"/>
    <p:sldId id="269" r:id="rId7"/>
    <p:sldId id="259" r:id="rId8"/>
    <p:sldId id="260" r:id="rId9"/>
    <p:sldId id="276" r:id="rId10"/>
    <p:sldId id="265" r:id="rId11"/>
    <p:sldId id="266" r:id="rId12"/>
    <p:sldId id="261" r:id="rId13"/>
    <p:sldId id="270" r:id="rId14"/>
    <p:sldId id="278" r:id="rId15"/>
    <p:sldId id="264" r:id="rId16"/>
    <p:sldId id="280" r:id="rId17"/>
    <p:sldId id="262" r:id="rId18"/>
    <p:sldId id="263" r:id="rId19"/>
    <p:sldId id="282" r:id="rId20"/>
    <p:sldId id="283" r:id="rId21"/>
    <p:sldId id="284" r:id="rId22"/>
    <p:sldId id="271" r:id="rId23"/>
    <p:sldId id="285" r:id="rId24"/>
    <p:sldId id="273" r:id="rId25"/>
    <p:sldId id="286" r:id="rId26"/>
    <p:sldId id="274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본문" id="{F734B72A-2771-8545-97EF-0185C1C4F228}">
          <p14:sldIdLst>
            <p14:sldId id="256"/>
            <p14:sldId id="277"/>
            <p14:sldId id="268"/>
            <p14:sldId id="267"/>
            <p14:sldId id="275"/>
            <p14:sldId id="269"/>
            <p14:sldId id="259"/>
            <p14:sldId id="260"/>
            <p14:sldId id="276"/>
            <p14:sldId id="265"/>
            <p14:sldId id="266"/>
            <p14:sldId id="261"/>
            <p14:sldId id="270"/>
            <p14:sldId id="278"/>
            <p14:sldId id="264"/>
            <p14:sldId id="280"/>
            <p14:sldId id="262"/>
            <p14:sldId id="263"/>
            <p14:sldId id="282"/>
            <p14:sldId id="283"/>
            <p14:sldId id="284"/>
            <p14:sldId id="271"/>
            <p14:sldId id="285"/>
            <p14:sldId id="273"/>
            <p14:sldId id="28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56E28-0A10-8447-BC15-7A3DDF889C26}" v="55" dt="2022-03-28T10:04:1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0"/>
    <p:restoredTop sz="83895"/>
  </p:normalViewPr>
  <p:slideViewPr>
    <p:cSldViewPr snapToGrid="0" snapToObjects="1">
      <p:cViewPr>
        <p:scale>
          <a:sx n="99" d="100"/>
          <a:sy n="99" d="100"/>
        </p:scale>
        <p:origin x="5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B10F3-C063-8747-9957-60B784988BE0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0158-2D31-DA4F-A5EC-E279C2CDA8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43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 Visualization </a:t>
            </a:r>
            <a:r>
              <a:rPr kumimoji="1" lang="ko-KR" altLang="en-US" dirty="0"/>
              <a:t>파트에서는 </a:t>
            </a:r>
            <a:r>
              <a:rPr kumimoji="1" lang="en-US" altLang="ko-KR" dirty="0"/>
              <a:t>DESeq2 </a:t>
            </a:r>
            <a:r>
              <a:rPr kumimoji="1" lang="ko-KR" altLang="en-US" dirty="0"/>
              <a:t>결과를 가지고</a:t>
            </a:r>
            <a:r>
              <a:rPr kumimoji="1" lang="en-US" altLang="ko-KR" dirty="0"/>
              <a:t>, Volcano</a:t>
            </a:r>
            <a:r>
              <a:rPr kumimoji="1" lang="ko-KR" altLang="en-US" dirty="0"/>
              <a:t> </a:t>
            </a:r>
            <a:r>
              <a:rPr kumimoji="1" lang="en-US" altLang="ko-KR" dirty="0"/>
              <a:t>plot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Heatmap plot</a:t>
            </a:r>
            <a:r>
              <a:rPr kumimoji="1" lang="ko-KR" altLang="en-US" dirty="0"/>
              <a:t>을 그려보는 실습을 진행할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69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5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733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85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3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DFE4-04C8-0744-AFCF-B42A60BD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C5D0F-ECF3-8541-84BB-476242FBC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06AA-9F2E-2A40-85DD-168F45BC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EEF24-3D75-1D44-B7D6-47ECF175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A98BD-65E2-A540-9087-F8164AEB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D2A92-7D48-E84C-B72E-29C3CB7D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6B11C-9734-514F-AA02-37D84E63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3B47D-E68D-334E-8A8E-DD53FE53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CF8BE-A8F5-2040-8BBB-45482253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3F589-5D3E-BF41-8689-6CCE6E3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44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B8FF2-C044-2947-90BF-B195820C3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9E75F-61A9-7244-A1DB-E362B0DD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C752-315E-C14D-BEE9-C3DD8ADF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D5542-138E-DC49-A9EB-07274D40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6DB41-8DD8-0A48-B684-61437907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42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39217-0A4F-D440-AFA8-CBE7EAA0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50DBF-C36A-3643-805A-DE239AEB1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5F1C5-206F-A74D-8CFD-96D2001C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FBB92-A466-9C44-942A-43831EC3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05FF3-8CF3-5741-B1E6-9DD1F508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49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95B29-E719-A14C-99D4-0048E1E9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E29FA-ED55-6745-B0E4-79445D68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0EBFB-272D-5249-93B1-3EF6A17D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D1671-90F1-A147-9C13-2720D545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C084C-B155-F944-ADE1-23BDF8CC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FE21A-5D4F-B54B-B6CF-D2F70B03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2D806-DB3C-1244-BECA-0A3B11EE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65686-6AEF-924F-9C75-065F409B4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60042-71E3-7040-AD84-81F1F2C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F82FC-5304-EF4D-8D37-DEE59054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BFD88-30A8-B641-9CC2-D3F7D474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4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5B2EA-78D8-5A4E-9A14-75B140ED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0052E-A48C-5E44-80A4-9D36A987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304E2-2FFA-6443-BD62-4F1F2C4D7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9A0B-FAE4-CB4E-9573-FCC57A8C9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61E6AD-1BE9-E749-97AF-78CA89A7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18F8BC-146D-CA48-A97B-FD9E442A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75DB2A-C421-E547-BCB9-A3E40A84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22218B-EAE3-F040-9814-FF8DFC4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439A-29D7-6E42-8203-D95C91AB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EE0C-BCA1-0849-86D4-CF116BD5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CE12A-3F93-C44C-B40A-5BD4890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81E344-4259-3F43-9DD3-0934AA6A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1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6832AB-ACCD-CB4E-B7B5-2AB2B1D5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C1FF1-0DFD-9549-AD53-CC1E7964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6B492-220A-1E45-84B5-73E3176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611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702B-29C8-EC4A-B33E-6BFD3754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1E22-2354-3244-95C9-DB4DF76E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7D13D6-61E9-0145-A1BA-75BCB1AE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8F19F-5F20-B046-A8D1-EC713C10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C8812-388A-2D48-8B1A-5ECF176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E654B-A2C5-BE43-8C26-E73C643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5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69C75-C9B1-0D49-8C7A-83160B00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9822C-20DE-1447-8F11-42E887DB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2DB26-7005-AC45-9B60-FBD57D3D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164B7-EAD8-A540-9E2E-0BF51C14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A5EA7-60EE-8A40-B368-DCC68712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77747-48DB-9A4B-BA6F-74863A85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BB86E-BE9B-4040-B095-B5990322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74B46-AA62-5C4A-B8B6-3F79C52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47369-3134-4B41-8145-122159EC7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C84DD-B8E9-CA40-9A49-CCF4F9B2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347F6-1CB1-F74B-B4BD-D6292AD44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084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okergoo.github.io/ComplexHeatmap-reference/book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nhancedVolcano/inst/doc/EnhancedVolcan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</a:t>
            </a:r>
            <a:endParaRPr kumimoji="1" lang="ko-Kore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F20EE-763F-E945-AEB9-D7718CB0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26" y="1461622"/>
            <a:ext cx="4040655" cy="415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9B48C-F18F-FB4F-BE4A-559EFF1D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81" y="924239"/>
            <a:ext cx="3009238" cy="4901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A79A4-FDE8-A145-87DC-434DEB53F45E}"/>
              </a:ext>
            </a:extLst>
          </p:cNvPr>
          <p:cNvSpPr txBox="1"/>
          <p:nvPr/>
        </p:nvSpPr>
        <p:spPr>
          <a:xfrm>
            <a:off x="5288494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Volcano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EnhancedVolcano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FE1FC-A8E3-834C-A694-3E6D43AE3C47}"/>
              </a:ext>
            </a:extLst>
          </p:cNvPr>
          <p:cNvSpPr txBox="1"/>
          <p:nvPr/>
        </p:nvSpPr>
        <p:spPr>
          <a:xfrm>
            <a:off x="8505890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Heatmap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ComplexHeatmap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0416AC3C-AD0C-6F43-A481-9EC54E5C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8239"/>
              </p:ext>
            </p:extLst>
          </p:nvPr>
        </p:nvGraphicFramePr>
        <p:xfrm>
          <a:off x="306887" y="2221893"/>
          <a:ext cx="21358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19">
                  <a:extLst>
                    <a:ext uri="{9D8B030D-6E8A-4147-A177-3AD203B41FA5}">
                      <a16:colId xmlns:a16="http://schemas.microsoft.com/office/drawing/2014/main" val="314517835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9650630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761286571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02662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633012337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4223710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26527734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3511379806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578056234"/>
                    </a:ext>
                  </a:extLst>
                </a:gridCol>
              </a:tblGrid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23793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61709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8963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2358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84805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756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7106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595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C426038-E2B9-F546-BD58-0C9AC1C4E5DE}"/>
              </a:ext>
            </a:extLst>
          </p:cNvPr>
          <p:cNvSpPr txBox="1"/>
          <p:nvPr/>
        </p:nvSpPr>
        <p:spPr>
          <a:xfrm>
            <a:off x="463794" y="3540228"/>
            <a:ext cx="182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DESeq</a:t>
            </a:r>
            <a:r>
              <a:rPr kumimoji="1" lang="en-US" altLang="ko-KR" sz="2400" b="1" dirty="0"/>
              <a:t>2</a:t>
            </a:r>
            <a:r>
              <a:rPr kumimoji="1" lang="en-US" altLang="ko-Kore-KR" sz="2400" b="1" dirty="0"/>
              <a:t> </a:t>
            </a:r>
            <a:r>
              <a:rPr kumimoji="1" lang="ko-Kore-KR" altLang="en-US" sz="2400" b="1" dirty="0"/>
              <a:t>결과</a:t>
            </a:r>
            <a:endParaRPr kumimoji="1" lang="en-US" altLang="ko-Kore-KR" sz="2400" b="1" dirty="0"/>
          </a:p>
          <a:p>
            <a:pPr algn="ctr"/>
            <a:r>
              <a:rPr kumimoji="1" lang="en-US" altLang="ko-Kore-KR" sz="2400" b="1" dirty="0"/>
              <a:t>(</a:t>
            </a:r>
            <a:r>
              <a:rPr kumimoji="1" lang="en-US" altLang="ko-Kore-KR" sz="2400" b="1" dirty="0" err="1"/>
              <a:t>dds</a:t>
            </a:r>
            <a:r>
              <a:rPr kumimoji="1" lang="en-US" altLang="ko-Kore-KR" sz="2400" b="1" dirty="0"/>
              <a:t>, res)</a:t>
            </a:r>
            <a:endParaRPr kumimoji="1" lang="ko-Kore-KR" altLang="en-US"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F435AC5-0D71-4D4D-8289-2393637ABDA8}"/>
              </a:ext>
            </a:extLst>
          </p:cNvPr>
          <p:cNvSpPr/>
          <p:nvPr/>
        </p:nvSpPr>
        <p:spPr>
          <a:xfrm>
            <a:off x="3085157" y="3022405"/>
            <a:ext cx="1084217" cy="14973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3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317757" y="1562169"/>
            <a:ext cx="292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4FF5C-9FB9-BA4A-A919-206A358F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58" y="488144"/>
            <a:ext cx="41783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D1584-08FE-414A-B388-0BD27E5737DD}"/>
              </a:ext>
            </a:extLst>
          </p:cNvPr>
          <p:cNvSpPr txBox="1"/>
          <p:nvPr/>
        </p:nvSpPr>
        <p:spPr>
          <a:xfrm>
            <a:off x="6545093" y="6000524"/>
            <a:ext cx="536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EnhancedVolcano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함수를 실행시켰을 때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위와 같은 그림이 그려지면 제대로 한 것입니다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6FEBD-10CF-EE4B-A5C5-182AFD1E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2002049"/>
            <a:ext cx="6332222" cy="44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6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683200" y="5934886"/>
            <a:ext cx="884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이제 </a:t>
            </a:r>
            <a:r>
              <a:rPr kumimoji="1" lang="en-US" altLang="ko-Kore-KR" dirty="0"/>
              <a:t>For </a:t>
            </a:r>
            <a:r>
              <a:rPr kumimoji="1" lang="ko-Kore-KR" altLang="en-US" dirty="0"/>
              <a:t>반복문을 통해 </a:t>
            </a:r>
            <a:r>
              <a:rPr kumimoji="1" lang="en-US" altLang="ko-Kore-KR" dirty="0"/>
              <a:t>Day8, Day12, Day16, Day24 </a:t>
            </a:r>
            <a:r>
              <a:rPr kumimoji="1" lang="ko-Kore-KR" altLang="en-US" dirty="0"/>
              <a:t>별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Volcano plot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.Results/Visualization </a:t>
            </a:r>
            <a:r>
              <a:rPr kumimoji="1" lang="ko-KR" altLang="en-US" dirty="0"/>
              <a:t>폴더에 저장하게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7E882-AF1A-0A4D-8FC4-8DBD79AF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" y="1412008"/>
            <a:ext cx="6922125" cy="452755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C70642F-4940-2740-8EE6-B079C0E54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9C1640-0049-E948-9AE7-4C4021BE1BBE}"/>
              </a:ext>
            </a:extLst>
          </p:cNvPr>
          <p:cNvSpPr/>
          <p:nvPr/>
        </p:nvSpPr>
        <p:spPr>
          <a:xfrm>
            <a:off x="10227469" y="2838650"/>
            <a:ext cx="1949057" cy="1179557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59F50C-4CE3-9E45-BA20-26AF05D04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629" y="2053664"/>
            <a:ext cx="4933576" cy="2407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B205F-66FA-3D44-8E18-77E84D37BB0C}"/>
              </a:ext>
            </a:extLst>
          </p:cNvPr>
          <p:cNvSpPr/>
          <p:nvPr/>
        </p:nvSpPr>
        <p:spPr>
          <a:xfrm>
            <a:off x="5384567" y="2852097"/>
            <a:ext cx="1422866" cy="872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063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612686" y="2715321"/>
            <a:ext cx="70376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Heatmap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dirty="0"/>
              <a:t>축과 </a:t>
            </a:r>
            <a:r>
              <a:rPr lang="en" altLang="ko-Kore-KR" dirty="0"/>
              <a:t>Y</a:t>
            </a:r>
            <a:r>
              <a:rPr lang="ko-KR" altLang="en-US" dirty="0"/>
              <a:t>축으로 클래스를 나누어 집계한 값에 따라 색을 다르게 해서 </a:t>
            </a:r>
            <a:r>
              <a:rPr lang="en-US" altLang="ko-KR" dirty="0"/>
              <a:t>2</a:t>
            </a:r>
            <a:r>
              <a:rPr lang="ko-KR" altLang="en-US" dirty="0"/>
              <a:t>차원으로 자료를 시각화하는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ComplexHeatmap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Fold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change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EF1989-2113-9D4F-81EE-1CE2EE2F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41706"/>
            <a:ext cx="3060382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0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32FB2A5-2515-0D4B-9581-0808AA5F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1B5142-513A-6A4D-ACC7-600D9FFC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1" y="2116990"/>
            <a:ext cx="8593312" cy="31016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780A09-017D-7342-A9A2-1F20588DF323}"/>
              </a:ext>
            </a:extLst>
          </p:cNvPr>
          <p:cNvSpPr/>
          <p:nvPr/>
        </p:nvSpPr>
        <p:spPr>
          <a:xfrm>
            <a:off x="10242943" y="4044489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1377B-3FF1-CD46-B78C-2E7BF2A36CC7}"/>
              </a:ext>
            </a:extLst>
          </p:cNvPr>
          <p:cNvSpPr txBox="1"/>
          <p:nvPr/>
        </p:nvSpPr>
        <p:spPr>
          <a:xfrm>
            <a:off x="162388" y="1582170"/>
            <a:ext cx="8593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그리기 전 데이터 프레임을 가공하는 작업들이 필요합니다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5EAC83-77CE-1741-8B7E-D8EC196E971A}"/>
              </a:ext>
            </a:extLst>
          </p:cNvPr>
          <p:cNvSpPr/>
          <p:nvPr/>
        </p:nvSpPr>
        <p:spPr>
          <a:xfrm>
            <a:off x="3854375" y="2462096"/>
            <a:ext cx="61917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dirty="0"/>
              <a:t>먼저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관심 있는 유전자 리스트를 만들겠습니다</a:t>
            </a:r>
            <a:r>
              <a:rPr kumimoji="1" lang="en-US" altLang="ko-Kore-KR" dirty="0"/>
              <a:t>. </a:t>
            </a:r>
          </a:p>
          <a:p>
            <a:pPr algn="ctr"/>
            <a:r>
              <a:rPr kumimoji="1" lang="ko-Kore-KR" altLang="en-US" dirty="0"/>
              <a:t>이 유전자들은 </a:t>
            </a:r>
            <a:r>
              <a:rPr kumimoji="1" lang="en-US" altLang="ko-Kore-KR" dirty="0" err="1"/>
              <a:t>Tfh</a:t>
            </a:r>
            <a:r>
              <a:rPr kumimoji="1" lang="en-US" altLang="ko-Kore-KR" dirty="0"/>
              <a:t>-related gene</a:t>
            </a:r>
            <a:r>
              <a:rPr kumimoji="1" lang="ko-Kore-KR" altLang="en-US" dirty="0"/>
              <a:t>이라고 알려져 있습니다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14CBE-A08B-4B4B-AE94-B9D74CD2C186}"/>
              </a:ext>
            </a:extLst>
          </p:cNvPr>
          <p:cNvSpPr/>
          <p:nvPr/>
        </p:nvSpPr>
        <p:spPr>
          <a:xfrm>
            <a:off x="2985247" y="5384127"/>
            <a:ext cx="65929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DESeq2 Result </a:t>
            </a:r>
            <a:r>
              <a:rPr kumimoji="1" lang="ko-Kore-KR" altLang="en-US" dirty="0"/>
              <a:t>표에서 이 유전자들은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몇번째 행에 해당하는 지에 대한 정보를 </a:t>
            </a:r>
            <a:r>
              <a:rPr kumimoji="1" lang="ko-KR" altLang="en-US" dirty="0"/>
              <a:t>추출합니다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96726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32FB2A5-2515-0D4B-9581-0808AA5F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780A09-017D-7342-A9A2-1F20588DF323}"/>
              </a:ext>
            </a:extLst>
          </p:cNvPr>
          <p:cNvSpPr/>
          <p:nvPr/>
        </p:nvSpPr>
        <p:spPr>
          <a:xfrm>
            <a:off x="10242943" y="4622301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C5B68-A4A3-1D44-BFB8-33F677FC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2366825"/>
            <a:ext cx="6985000" cy="3022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551D12-2A40-CD45-8B81-C09024EB1E05}"/>
              </a:ext>
            </a:extLst>
          </p:cNvPr>
          <p:cNvSpPr/>
          <p:nvPr/>
        </p:nvSpPr>
        <p:spPr>
          <a:xfrm>
            <a:off x="4182035" y="1568588"/>
            <a:ext cx="57737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/>
              <a:t>c</a:t>
            </a:r>
            <a:r>
              <a:rPr kumimoji="1" lang="en-US" altLang="ko-Kore-KR" dirty="0"/>
              <a:t>ounts() </a:t>
            </a:r>
            <a:r>
              <a:rPr kumimoji="1" lang="ko-Kore-KR" altLang="en-US" dirty="0"/>
              <a:t>함수를 이용하여 </a:t>
            </a:r>
            <a:r>
              <a:rPr kumimoji="1" lang="en-US" altLang="ko-Kore-KR" dirty="0" err="1"/>
              <a:t>dds</a:t>
            </a:r>
            <a:r>
              <a:rPr kumimoji="1" lang="en-US" altLang="ko-Kore-KR" dirty="0"/>
              <a:t>(DESeq2 dataset)</a:t>
            </a:r>
            <a:r>
              <a:rPr kumimoji="1" lang="ko-Kore-KR" altLang="en-US" dirty="0"/>
              <a:t>로부터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normalized count </a:t>
            </a:r>
            <a:r>
              <a:rPr kumimoji="1" lang="ko-Kore-KR" altLang="en-US" dirty="0"/>
              <a:t>정보를 담은 표를 생성합니다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E3823-3A34-454C-A332-42FABB620709}"/>
              </a:ext>
            </a:extLst>
          </p:cNvPr>
          <p:cNvSpPr/>
          <p:nvPr/>
        </p:nvSpPr>
        <p:spPr>
          <a:xfrm>
            <a:off x="4972209" y="2913886"/>
            <a:ext cx="440721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Normalized count</a:t>
            </a:r>
            <a:r>
              <a:rPr kumimoji="1" lang="ko-Kore-KR" altLang="en-US" dirty="0"/>
              <a:t>를 담은 표에서 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관심 유전자에 해당하는 행만 남깁니다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D5E81A-47EE-584A-AD35-1295711E2B3E}"/>
              </a:ext>
            </a:extLst>
          </p:cNvPr>
          <p:cNvSpPr/>
          <p:nvPr/>
        </p:nvSpPr>
        <p:spPr>
          <a:xfrm>
            <a:off x="3218214" y="4107278"/>
            <a:ext cx="50248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dirty="0"/>
              <a:t>행 이름을 유전자 이름으로 지정해 줍니다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7699B1-269C-A848-88E4-8A7EE7275CF0}"/>
              </a:ext>
            </a:extLst>
          </p:cNvPr>
          <p:cNvSpPr/>
          <p:nvPr/>
        </p:nvSpPr>
        <p:spPr>
          <a:xfrm>
            <a:off x="824287" y="5893897"/>
            <a:ext cx="7620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TO-DO </a:t>
            </a:r>
            <a:r>
              <a:rPr kumimoji="1" lang="ko-KR" altLang="en-US" dirty="0"/>
              <a:t>직전까지 코드를 실행하시면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b="1" dirty="0" err="1"/>
              <a:t>Tfh.related.countData</a:t>
            </a:r>
            <a:r>
              <a:rPr kumimoji="1" lang="ko-KR" altLang="en-US" dirty="0"/>
              <a:t>라는</a:t>
            </a:r>
            <a:r>
              <a:rPr kumimoji="1" lang="en-US" altLang="ko-KR" dirty="0"/>
              <a:t> 26 x 24</a:t>
            </a:r>
            <a:r>
              <a:rPr kumimoji="1" lang="ko-KR" altLang="en-US" dirty="0"/>
              <a:t> 표를 얻을 수 있습니다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77051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C2F808-46A0-4C49-88BA-24E298B0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43" y="216353"/>
            <a:ext cx="7529394" cy="5513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5831D7-E58A-784C-9831-15703046A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83"/>
          <a:stretch/>
        </p:blipFill>
        <p:spPr>
          <a:xfrm>
            <a:off x="446274" y="2085068"/>
            <a:ext cx="3451225" cy="188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BC087-24A2-6F4D-AC52-DD3A42B8BDEF}"/>
              </a:ext>
            </a:extLst>
          </p:cNvPr>
          <p:cNvSpPr txBox="1"/>
          <p:nvPr/>
        </p:nvSpPr>
        <p:spPr>
          <a:xfrm>
            <a:off x="309369" y="5933761"/>
            <a:ext cx="11573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콘솔 창에 </a:t>
            </a:r>
            <a:r>
              <a:rPr kumimoji="1" lang="en-US" altLang="ko-KR" sz="2000" dirty="0"/>
              <a:t>View(</a:t>
            </a:r>
            <a:r>
              <a:rPr kumimoji="1" lang="en-US" altLang="ko-KR" sz="2000" dirty="0" err="1"/>
              <a:t>Tfh.related.countData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입력하면 표를 살펴 볼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24</a:t>
            </a:r>
            <a:r>
              <a:rPr kumimoji="1" lang="ko-KR" altLang="en-US" sz="2000" dirty="0"/>
              <a:t>개의 유전자를 행으로 가지고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26</a:t>
            </a:r>
            <a:r>
              <a:rPr kumimoji="1" lang="ko-KR" altLang="en-US" sz="2000" dirty="0"/>
              <a:t>개의  샘플을 열로 가지는 표입니다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103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7915DB-30D2-3C4B-8640-0F3E71C3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6" y="3189572"/>
            <a:ext cx="3599144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99F0F4-458C-3442-AB64-2BC3A852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58" y="1739166"/>
            <a:ext cx="7073900" cy="1181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404441-B199-B641-BCE7-7B2A99E81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58" y="3446822"/>
            <a:ext cx="7517742" cy="10392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16B25-16AF-1C43-864A-9DBC9A10DF85}"/>
              </a:ext>
            </a:extLst>
          </p:cNvPr>
          <p:cNvSpPr/>
          <p:nvPr/>
        </p:nvSpPr>
        <p:spPr>
          <a:xfrm>
            <a:off x="188634" y="4162913"/>
            <a:ext cx="41257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dim() </a:t>
            </a:r>
            <a:r>
              <a:rPr kumimoji="1" lang="ko-Kore-KR" altLang="en-US" dirty="0"/>
              <a:t>함수를 이용하여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데이터 프레임의 차원을 알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215E39-9293-5B45-A490-3F092247DDE6}"/>
              </a:ext>
            </a:extLst>
          </p:cNvPr>
          <p:cNvSpPr/>
          <p:nvPr/>
        </p:nvSpPr>
        <p:spPr>
          <a:xfrm>
            <a:off x="5988797" y="770351"/>
            <a:ext cx="439233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 err="1"/>
              <a:t>colnames</a:t>
            </a:r>
            <a:r>
              <a:rPr kumimoji="1" lang="en-US" altLang="ko-Kore-KR" dirty="0"/>
              <a:t>() </a:t>
            </a:r>
            <a:r>
              <a:rPr kumimoji="1" lang="ko-Kore-KR" altLang="en-US" dirty="0"/>
              <a:t>함수를 이용하여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데이터 프레임의 열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이름을 알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7B3DEF-BCEB-404B-841E-31425034C160}"/>
              </a:ext>
            </a:extLst>
          </p:cNvPr>
          <p:cNvSpPr/>
          <p:nvPr/>
        </p:nvSpPr>
        <p:spPr>
          <a:xfrm>
            <a:off x="5988797" y="4809244"/>
            <a:ext cx="48898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 err="1"/>
              <a:t>rownames</a:t>
            </a:r>
            <a:r>
              <a:rPr kumimoji="1" lang="en-US" altLang="ko-Kore-KR" dirty="0"/>
              <a:t>() </a:t>
            </a:r>
            <a:r>
              <a:rPr kumimoji="1" lang="ko-Kore-KR" altLang="en-US" dirty="0"/>
              <a:t>함수를 이용하여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데이터 프레임의 행 이름을 알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022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2653391" y="6273225"/>
            <a:ext cx="9538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/>
              <a:t>자세한 내용은 </a:t>
            </a:r>
            <a:r>
              <a:rPr lang="en-US" altLang="ko-KR" sz="1600" b="1" dirty="0" err="1"/>
              <a:t>ComplexHeatmap</a:t>
            </a:r>
            <a:r>
              <a:rPr lang="en-US" altLang="ko-KR" sz="1600" b="1" dirty="0"/>
              <a:t> vignette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참고해주세요</a:t>
            </a:r>
            <a:endParaRPr lang="en-US" altLang="ko-KR" sz="1600" b="1" dirty="0"/>
          </a:p>
          <a:p>
            <a:pPr algn="r"/>
            <a:r>
              <a:rPr lang="en-US" altLang="ko-KR" sz="1600" dirty="0">
                <a:hlinkClick r:id="rId2"/>
              </a:rPr>
              <a:t>https://jokergoo.github.io/ComplexHeatmap-reference/book/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B929-576F-C944-94C9-CD173B2D7280}"/>
              </a:ext>
            </a:extLst>
          </p:cNvPr>
          <p:cNvSpPr txBox="1"/>
          <p:nvPr/>
        </p:nvSpPr>
        <p:spPr>
          <a:xfrm>
            <a:off x="963984" y="3320422"/>
            <a:ext cx="10043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ComplexHeatmap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패키지의 </a:t>
            </a:r>
            <a:r>
              <a:rPr kumimoji="1" lang="en-US" altLang="ko-KR" sz="2000" dirty="0"/>
              <a:t>Heatmap()</a:t>
            </a:r>
            <a:r>
              <a:rPr kumimoji="1" lang="ko-KR" altLang="en-US" sz="2000" dirty="0"/>
              <a:t>이라는 함수를 사용하면 간단히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그릴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실습 코드에서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그리는 함수는 이미 완성이 되어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대신 이번 실습에서는 </a:t>
            </a:r>
            <a:r>
              <a:rPr kumimoji="1" lang="en-US" altLang="ko-KR" sz="2000" dirty="0"/>
              <a:t>Heatmap function</a:t>
            </a:r>
            <a:r>
              <a:rPr kumimoji="1" lang="ko-KR" altLang="en-US" sz="2000" dirty="0"/>
              <a:t>을 그리기 위한 </a:t>
            </a:r>
            <a:r>
              <a:rPr kumimoji="1" lang="en-US" altLang="ko-KR" sz="2000" b="1" dirty="0"/>
              <a:t>log2FC</a:t>
            </a:r>
            <a:r>
              <a:rPr kumimoji="1" lang="ko-KR" altLang="en-US" sz="2000" b="1" dirty="0"/>
              <a:t> 값을 담고 있는 </a:t>
            </a:r>
            <a:r>
              <a:rPr kumimoji="1" lang="en-US" altLang="ko-KR" sz="2000" b="1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만들어 보겠습니다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16359-9274-0B47-B121-ADD2E515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21" y="1697900"/>
            <a:ext cx="9348788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13CED-543A-0843-83BA-227E2A4675E5}"/>
              </a:ext>
            </a:extLst>
          </p:cNvPr>
          <p:cNvSpPr txBox="1"/>
          <p:nvPr/>
        </p:nvSpPr>
        <p:spPr>
          <a:xfrm>
            <a:off x="810146" y="5726403"/>
            <a:ext cx="66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TO-DO : heatmap</a:t>
            </a:r>
            <a:r>
              <a:rPr kumimoji="1" lang="ko-KR" altLang="en-US" b="1" dirty="0"/>
              <a:t>을 그리기 위한  </a:t>
            </a:r>
            <a:r>
              <a:rPr kumimoji="1" lang="en-US" altLang="ko-KR" b="1" dirty="0"/>
              <a:t>log2FC</a:t>
            </a:r>
            <a:r>
              <a:rPr kumimoji="1" lang="ko-KR" altLang="en-US" b="1" dirty="0"/>
              <a:t> 표를 만들어주세요</a:t>
            </a:r>
            <a:r>
              <a:rPr kumimoji="1" lang="en-US" altLang="ko-KR" b="1" dirty="0"/>
              <a:t>!</a:t>
            </a:r>
            <a:endParaRPr kumimoji="1" lang="ko-Kore-KR" altLang="en-US" b="1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34C5BF7-BA1F-A84C-98D6-FB187E02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FE1D2-7748-3C48-8B39-14C7CE974A39}"/>
              </a:ext>
            </a:extLst>
          </p:cNvPr>
          <p:cNvSpPr/>
          <p:nvPr/>
        </p:nvSpPr>
        <p:spPr>
          <a:xfrm>
            <a:off x="10204607" y="5143945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5E058-FAAE-E74F-A367-13D7AC5A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927919"/>
            <a:ext cx="7289800" cy="3314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391340-E982-EC4F-BA42-5F32D79DA252}"/>
              </a:ext>
            </a:extLst>
          </p:cNvPr>
          <p:cNvSpPr/>
          <p:nvPr/>
        </p:nvSpPr>
        <p:spPr>
          <a:xfrm>
            <a:off x="870881" y="4533896"/>
            <a:ext cx="6728717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428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34C5BF7-BA1F-A84C-98D6-FB187E02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FE1D2-7748-3C48-8B39-14C7CE974A39}"/>
              </a:ext>
            </a:extLst>
          </p:cNvPr>
          <p:cNvSpPr/>
          <p:nvPr/>
        </p:nvSpPr>
        <p:spPr>
          <a:xfrm>
            <a:off x="10204607" y="5143945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CB1F5-9637-3040-B791-E888AB214CB2}"/>
              </a:ext>
            </a:extLst>
          </p:cNvPr>
          <p:cNvSpPr txBox="1"/>
          <p:nvPr/>
        </p:nvSpPr>
        <p:spPr>
          <a:xfrm>
            <a:off x="677598" y="3574063"/>
            <a:ext cx="8829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colnames</a:t>
            </a:r>
            <a:r>
              <a:rPr kumimoji="1" lang="en-US" altLang="ko-Kore-KR" dirty="0"/>
              <a:t>() </a:t>
            </a:r>
            <a:r>
              <a:rPr kumimoji="1" lang="ko-Kore-KR" altLang="en-US" dirty="0"/>
              <a:t>함수를 통해 </a:t>
            </a:r>
            <a:r>
              <a:rPr kumimoji="1" lang="en-US" altLang="ko-Kore-KR" dirty="0" err="1"/>
              <a:t>Tfh.related.countData</a:t>
            </a:r>
            <a:r>
              <a:rPr kumimoji="1" lang="ko-Kore-KR" altLang="en-US" dirty="0"/>
              <a:t>의 열을 살펴보면 </a:t>
            </a:r>
            <a:r>
              <a:rPr kumimoji="1" lang="en-US" altLang="ko-Kore-KR" b="1" dirty="0"/>
              <a:t>1</a:t>
            </a:r>
            <a:r>
              <a:rPr kumimoji="1" lang="ko-Kore-KR" altLang="en-US" b="1" dirty="0"/>
              <a:t>열에서 </a:t>
            </a:r>
            <a:r>
              <a:rPr kumimoji="1" lang="en-US" altLang="ko-Kore-KR" b="1" dirty="0"/>
              <a:t>1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열 까지는 </a:t>
            </a:r>
            <a:r>
              <a:rPr kumimoji="1" lang="en-US" altLang="ko-KR" b="1" dirty="0"/>
              <a:t>GCTFH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13</a:t>
            </a:r>
            <a:r>
              <a:rPr kumimoji="1" lang="ko-KR" altLang="en-US" b="1" dirty="0"/>
              <a:t>열에서 </a:t>
            </a:r>
            <a:r>
              <a:rPr kumimoji="1" lang="en-US" altLang="ko-KR" b="1" dirty="0"/>
              <a:t>24</a:t>
            </a:r>
            <a:r>
              <a:rPr kumimoji="1" lang="ko-KR" altLang="en-US" b="1" dirty="0"/>
              <a:t>열까지는 </a:t>
            </a:r>
            <a:r>
              <a:rPr kumimoji="1" lang="en-US" altLang="ko-KR" b="1" dirty="0" err="1"/>
              <a:t>TFHlike</a:t>
            </a:r>
            <a:r>
              <a:rPr kumimoji="1" lang="en-US" altLang="ko-KR" b="1" dirty="0"/>
              <a:t> </a:t>
            </a:r>
            <a:r>
              <a:rPr kumimoji="1" lang="ko-KR" altLang="en-US" dirty="0"/>
              <a:t>임을 알 수 있습니다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또한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Day8.01,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Day8.02, Day8.03, ..., Day24.01, Day24.02, Day24.03 </a:t>
            </a:r>
            <a:r>
              <a:rPr kumimoji="1" lang="ko-Kore-KR" altLang="en-US" dirty="0"/>
              <a:t>순으로 정렬되어 있음을 알 수 있습니다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따라서 </a:t>
            </a:r>
            <a:r>
              <a:rPr kumimoji="1" lang="en-US" altLang="ko-Kore-KR" dirty="0"/>
              <a:t>GCTFH / </a:t>
            </a:r>
            <a:r>
              <a:rPr kumimoji="1" lang="en-US" altLang="ko-Kore-KR" dirty="0" err="1"/>
              <a:t>TFHlike</a:t>
            </a:r>
            <a:r>
              <a:rPr kumimoji="1" lang="ko-Kore-KR" altLang="en-US" dirty="0"/>
              <a:t>를 계산하려면 표의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~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2</a:t>
            </a:r>
            <a:r>
              <a:rPr kumimoji="1" lang="ko-KR" altLang="en-US" dirty="0"/>
              <a:t>열을 </a:t>
            </a:r>
            <a:r>
              <a:rPr kumimoji="1" lang="en-US" altLang="ko-KR" dirty="0"/>
              <a:t>13~24</a:t>
            </a:r>
            <a:r>
              <a:rPr kumimoji="1" lang="ko-KR" altLang="en-US" dirty="0"/>
              <a:t>열로 나누어 주면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C2F3A7-9568-F042-90AA-AE2AD1AE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34" y="2070524"/>
            <a:ext cx="7073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4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E1108C-CD37-4248-9515-6CA90353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47" y="1228725"/>
            <a:ext cx="9752306" cy="3979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4FE33-36F9-9241-8223-40FD3BBA3533}"/>
              </a:ext>
            </a:extLst>
          </p:cNvPr>
          <p:cNvSpPr txBox="1"/>
          <p:nvPr/>
        </p:nvSpPr>
        <p:spPr>
          <a:xfrm>
            <a:off x="271463" y="216353"/>
            <a:ext cx="338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D95FB4-B559-AF4D-AF65-A92C481708B5}"/>
              </a:ext>
            </a:extLst>
          </p:cNvPr>
          <p:cNvSpPr/>
          <p:nvPr/>
        </p:nvSpPr>
        <p:spPr>
          <a:xfrm>
            <a:off x="1710554" y="3984716"/>
            <a:ext cx="9019359" cy="33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25FE-BF60-8443-9CBF-8EBD0D07255F}"/>
              </a:ext>
            </a:extLst>
          </p:cNvPr>
          <p:cNvSpPr txBox="1"/>
          <p:nvPr/>
        </p:nvSpPr>
        <p:spPr>
          <a:xfrm>
            <a:off x="1871776" y="5208587"/>
            <a:ext cx="8696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2.Practice_code </a:t>
            </a:r>
            <a:r>
              <a:rPr kumimoji="1" lang="ko-KR" altLang="en-US" dirty="0"/>
              <a:t>폴더의 </a:t>
            </a:r>
            <a:r>
              <a:rPr kumimoji="1" lang="en-US" altLang="ko-KR" dirty="0"/>
              <a:t>3.Visualization.R </a:t>
            </a:r>
            <a:r>
              <a:rPr kumimoji="1" lang="ko-KR" altLang="en-US" dirty="0"/>
              <a:t>파일로 실습을 진행하겠습니다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혹시 빈칸 채우는 것이 귀찮으신 분들은 </a:t>
            </a:r>
            <a:r>
              <a:rPr kumimoji="1" lang="en-US" altLang="ko-KR" dirty="0"/>
              <a:t>4.Code </a:t>
            </a:r>
            <a:r>
              <a:rPr kumimoji="1" lang="ko-KR" altLang="en-US" dirty="0"/>
              <a:t>폴더의 정답 코드를 보셔도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1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34C5BF7-BA1F-A84C-98D6-FB187E02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FE1D2-7748-3C48-8B39-14C7CE974A39}"/>
              </a:ext>
            </a:extLst>
          </p:cNvPr>
          <p:cNvSpPr/>
          <p:nvPr/>
        </p:nvSpPr>
        <p:spPr>
          <a:xfrm>
            <a:off x="10204607" y="5143945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B91DC3-C2F8-3F42-9501-5233EAEA8BE5}"/>
              </a:ext>
            </a:extLst>
          </p:cNvPr>
          <p:cNvSpPr/>
          <p:nvPr/>
        </p:nvSpPr>
        <p:spPr>
          <a:xfrm>
            <a:off x="435552" y="1577593"/>
            <a:ext cx="7272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R</a:t>
            </a:r>
            <a:r>
              <a:rPr lang="ko-Kore-KR" altLang="en-US" dirty="0"/>
              <a:t>에서는 대괄호를 이용하여 표를 슬라이싱</a:t>
            </a:r>
            <a:r>
              <a:rPr lang="en-US" altLang="ko-Kore-KR" dirty="0"/>
              <a:t>(</a:t>
            </a:r>
            <a:r>
              <a:rPr lang="ko-Kore-KR" altLang="en-US" dirty="0"/>
              <a:t>일부 선택</a:t>
            </a:r>
            <a:r>
              <a:rPr lang="en-US" altLang="ko-Kore-KR" dirty="0"/>
              <a:t>)</a:t>
            </a:r>
            <a:r>
              <a:rPr lang="ko-Kore-KR" altLang="en-US" dirty="0"/>
              <a:t>할 수 있습니다</a:t>
            </a:r>
            <a:r>
              <a:rPr lang="en-US" altLang="ko-Kore-KR" dirty="0"/>
              <a:t>. 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27FB3-C7B3-A547-8939-23B37F616284}"/>
              </a:ext>
            </a:extLst>
          </p:cNvPr>
          <p:cNvSpPr txBox="1"/>
          <p:nvPr/>
        </p:nvSpPr>
        <p:spPr>
          <a:xfrm>
            <a:off x="639099" y="2296253"/>
            <a:ext cx="5076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예를 들어  </a:t>
            </a:r>
            <a:r>
              <a:rPr kumimoji="1" lang="en" altLang="ko-Kore-KR" dirty="0"/>
              <a:t>df[1, ]  : Return row 1</a:t>
            </a:r>
          </a:p>
          <a:p>
            <a:r>
              <a:rPr kumimoji="1" lang="en" altLang="ko-Kore-KR" dirty="0"/>
              <a:t>                   df[, 5] : Return column 5</a:t>
            </a:r>
          </a:p>
          <a:p>
            <a:r>
              <a:rPr kumimoji="1" lang="en" altLang="ko-Kore-KR" dirty="0"/>
              <a:t>                   df[1:5, 2] : Return Rows 1:5 and column 2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E0E6E9-ED72-1C47-B885-17B145E5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29" y="3313012"/>
            <a:ext cx="6007355" cy="1737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BEB5E4-B545-774E-B3D4-81475DCA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1" y="5280407"/>
            <a:ext cx="8401890" cy="580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CF99E-118B-5847-A80A-7A6ED35D8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51" y="6090638"/>
            <a:ext cx="4622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6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34C5BF7-BA1F-A84C-98D6-FB187E02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7FE1D2-7748-3C48-8B39-14C7CE974A39}"/>
              </a:ext>
            </a:extLst>
          </p:cNvPr>
          <p:cNvSpPr/>
          <p:nvPr/>
        </p:nvSpPr>
        <p:spPr>
          <a:xfrm>
            <a:off x="10204607" y="5143945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B91DC3-C2F8-3F42-9501-5233EAEA8BE5}"/>
              </a:ext>
            </a:extLst>
          </p:cNvPr>
          <p:cNvSpPr/>
          <p:nvPr/>
        </p:nvSpPr>
        <p:spPr>
          <a:xfrm>
            <a:off x="435552" y="1577593"/>
            <a:ext cx="8249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R</a:t>
            </a:r>
            <a:r>
              <a:rPr lang="ko-Kore-KR" altLang="en-US" dirty="0"/>
              <a:t>에서는 </a:t>
            </a:r>
            <a:r>
              <a:rPr lang="en-US" altLang="ko-Kore-KR" dirty="0"/>
              <a:t>l</a:t>
            </a:r>
            <a:r>
              <a:rPr lang="en-US" altLang="ko-KR" dirty="0"/>
              <a:t>og2</a:t>
            </a:r>
            <a:r>
              <a:rPr lang="ko-KR" altLang="en-US" dirty="0" err="1"/>
              <a:t>를</a:t>
            </a:r>
            <a:r>
              <a:rPr lang="ko-KR" altLang="en-US" dirty="0"/>
              <a:t> 계산할 수 있는 </a:t>
            </a:r>
            <a:r>
              <a:rPr lang="en-US" altLang="ko-Kore-KR" dirty="0"/>
              <a:t>log2() </a:t>
            </a:r>
            <a:r>
              <a:rPr lang="ko-Kore-KR" altLang="en-US" dirty="0"/>
              <a:t>라는 함수를 기본으로 제공합니다</a:t>
            </a:r>
            <a:r>
              <a:rPr lang="en-US" altLang="ko-Kore-KR" dirty="0"/>
              <a:t>.</a:t>
            </a:r>
            <a:r>
              <a:rPr lang="ko-Kore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7A6C89-04AA-834F-8B1E-26937509E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70" y="2107836"/>
            <a:ext cx="8130224" cy="437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1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02DCC-BA4D-D54F-8E4D-A7125A7C915D}"/>
              </a:ext>
            </a:extLst>
          </p:cNvPr>
          <p:cNvSpPr txBox="1"/>
          <p:nvPr/>
        </p:nvSpPr>
        <p:spPr>
          <a:xfrm>
            <a:off x="408259" y="1644784"/>
            <a:ext cx="108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따라서 </a:t>
            </a:r>
            <a:r>
              <a:rPr kumimoji="1" lang="en-US" altLang="ko-Kore-KR" dirty="0"/>
              <a:t>Day</a:t>
            </a:r>
            <a:r>
              <a:rPr kumimoji="1" lang="en-US" altLang="ko-KR" dirty="0"/>
              <a:t>, Replicate </a:t>
            </a:r>
            <a:r>
              <a:rPr kumimoji="1" lang="ko-KR" altLang="en-US" dirty="0"/>
              <a:t>별</a:t>
            </a:r>
            <a:r>
              <a:rPr kumimoji="1" lang="ko-Kore-KR" altLang="en-US" dirty="0"/>
              <a:t> </a:t>
            </a:r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lang="ko-KR" altLang="en-US" dirty="0" err="1"/>
              <a:t>를</a:t>
            </a:r>
            <a:r>
              <a:rPr lang="ko-KR" altLang="en-US" dirty="0"/>
              <a:t> 계산하기 위해서는 </a:t>
            </a:r>
            <a:r>
              <a:rPr lang="ko-Kore-KR" altLang="en-US" dirty="0"/>
              <a:t>다음과 같이 작성하면 됩니다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F82361F-1206-0F46-809D-257A5D3D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CFC7C2-94CC-E548-8A0D-78E794FA0972}"/>
              </a:ext>
            </a:extLst>
          </p:cNvPr>
          <p:cNvSpPr/>
          <p:nvPr/>
        </p:nvSpPr>
        <p:spPr>
          <a:xfrm>
            <a:off x="10204607" y="5143945"/>
            <a:ext cx="1949057" cy="767124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B78359-42F1-DC4F-B9A5-11F76FD8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8" y="2242217"/>
            <a:ext cx="9018129" cy="4185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49D8AF-281F-FB44-B078-021A3BBCB67F}"/>
              </a:ext>
            </a:extLst>
          </p:cNvPr>
          <p:cNvSpPr/>
          <p:nvPr/>
        </p:nvSpPr>
        <p:spPr>
          <a:xfrm>
            <a:off x="1045692" y="5574243"/>
            <a:ext cx="800417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979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F82361F-1206-0F46-809D-257A5D3D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CFC7C2-94CC-E548-8A0D-78E794FA0972}"/>
              </a:ext>
            </a:extLst>
          </p:cNvPr>
          <p:cNvSpPr/>
          <p:nvPr/>
        </p:nvSpPr>
        <p:spPr>
          <a:xfrm>
            <a:off x="10242943" y="5943575"/>
            <a:ext cx="1949057" cy="484017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ADC7D7-E16B-7E45-BA66-7EF3EDA1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1" y="1833541"/>
            <a:ext cx="7607300" cy="1701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259CF9-0435-1D48-B674-354C7F9C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" y="4413730"/>
            <a:ext cx="10018017" cy="15298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7B0D1A-2344-8F48-9EA2-39E43C6B1E5F}"/>
              </a:ext>
            </a:extLst>
          </p:cNvPr>
          <p:cNvSpPr/>
          <p:nvPr/>
        </p:nvSpPr>
        <p:spPr>
          <a:xfrm>
            <a:off x="3173507" y="3212175"/>
            <a:ext cx="645458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dirty="0"/>
              <a:t>열 이름을 적절히 바꿔준 후 </a:t>
            </a:r>
            <a:r>
              <a:rPr kumimoji="1" lang="en-US" altLang="ko-Kore-KR" dirty="0"/>
              <a:t>head() </a:t>
            </a:r>
            <a:r>
              <a:rPr kumimoji="1" lang="ko-Kore-KR" altLang="en-US" dirty="0"/>
              <a:t>함수를 통해</a:t>
            </a:r>
            <a:endParaRPr kumimoji="1" lang="en-US" altLang="ko-Kore-KR" dirty="0"/>
          </a:p>
          <a:p>
            <a:pPr algn="ctr"/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kumimoji="1" lang="ko-Kore-KR" altLang="en-US" dirty="0"/>
              <a:t>가 잘 계산되었음을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69926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AE6A7C0-4989-E247-9494-A1D3E28F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CBADC5-410D-B04A-B195-D6E10D034281}"/>
              </a:ext>
            </a:extLst>
          </p:cNvPr>
          <p:cNvSpPr/>
          <p:nvPr/>
        </p:nvSpPr>
        <p:spPr>
          <a:xfrm>
            <a:off x="10242942" y="6375042"/>
            <a:ext cx="1949057" cy="482958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9841DD-B458-724E-BBEC-5E252B6A622F}"/>
              </a:ext>
            </a:extLst>
          </p:cNvPr>
          <p:cNvSpPr/>
          <p:nvPr/>
        </p:nvSpPr>
        <p:spPr>
          <a:xfrm>
            <a:off x="271463" y="14678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ore-KR" altLang="en-US" dirty="0"/>
              <a:t>계산한 </a:t>
            </a:r>
            <a:r>
              <a:rPr kumimoji="1" lang="en-US" altLang="ko-Kore-KR" dirty="0"/>
              <a:t>l</a:t>
            </a:r>
            <a:r>
              <a:rPr kumimoji="1" lang="en-US" altLang="ko-KR" dirty="0"/>
              <a:t>og2FC </a:t>
            </a:r>
            <a:r>
              <a:rPr kumimoji="1" lang="ko-KR" altLang="en-US" dirty="0"/>
              <a:t>데이터로 </a:t>
            </a:r>
            <a:r>
              <a:rPr kumimoji="1" lang="en-US" altLang="ko-KR" dirty="0"/>
              <a:t>Heatmap</a:t>
            </a:r>
            <a:r>
              <a:rPr kumimoji="1" lang="ko-KR" altLang="en-US" dirty="0"/>
              <a:t>을 그려봅시다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1503C-21AB-7746-B589-2370D193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0" y="1986234"/>
            <a:ext cx="9398000" cy="2565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9F5009-AFDA-4342-B1C2-A202D3CC5A30}"/>
              </a:ext>
            </a:extLst>
          </p:cNvPr>
          <p:cNvSpPr/>
          <p:nvPr/>
        </p:nvSpPr>
        <p:spPr>
          <a:xfrm>
            <a:off x="2234987" y="4244023"/>
            <a:ext cx="672870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 err="1"/>
              <a:t>ComplexHeatmap</a:t>
            </a:r>
            <a:r>
              <a:rPr kumimoji="1" lang="ko-Kore-KR" altLang="en-US" dirty="0"/>
              <a:t> 라이브러리의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Heatmap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함수를 통해 </a:t>
            </a:r>
            <a:r>
              <a:rPr kumimoji="1" lang="en-US" altLang="ko-KR" dirty="0"/>
              <a:t>Heatmap plot</a:t>
            </a:r>
            <a:r>
              <a:rPr kumimoji="1" lang="ko-KR" altLang="en-US" dirty="0"/>
              <a:t>을 그립니다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ore-KR" dirty="0"/>
              <a:t> </a:t>
            </a:r>
          </a:p>
          <a:p>
            <a:pPr algn="ctr"/>
            <a:r>
              <a:rPr kumimoji="1" lang="ko-Kore-KR" altLang="en-US" dirty="0"/>
              <a:t>열을 클러스터링 하지 않고</a:t>
            </a:r>
            <a:r>
              <a:rPr kumimoji="1" lang="en-US" altLang="ko-Kore-KR" dirty="0"/>
              <a:t>,  Day </a:t>
            </a:r>
            <a:r>
              <a:rPr kumimoji="1" lang="ko-Kore-KR" altLang="en-US" dirty="0"/>
              <a:t>별로 열을 나누고</a:t>
            </a:r>
            <a:r>
              <a:rPr kumimoji="1" lang="en-US" altLang="ko-Kore-KR" dirty="0"/>
              <a:t>, 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에 값을 출력하도록 하는 </a:t>
            </a:r>
            <a:r>
              <a:rPr kumimoji="1" lang="ko-KR" altLang="en-US" dirty="0" err="1"/>
              <a:t>파라미터를</a:t>
            </a:r>
            <a:r>
              <a:rPr kumimoji="1" lang="ko-KR" altLang="en-US" dirty="0"/>
              <a:t> 설정하였습니다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FA3417-6521-9B4C-A862-54DE0558AED0}"/>
              </a:ext>
            </a:extLst>
          </p:cNvPr>
          <p:cNvSpPr/>
          <p:nvPr/>
        </p:nvSpPr>
        <p:spPr>
          <a:xfrm>
            <a:off x="6889896" y="1986234"/>
            <a:ext cx="3015901" cy="646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Day </a:t>
            </a:r>
            <a:r>
              <a:rPr kumimoji="1" lang="ko-Kore-KR" altLang="en-US" dirty="0"/>
              <a:t>별로 열을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나누기 위한 작업입니다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7977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BEDC5-4ADF-F443-ABC4-F9E35CF5347B}"/>
              </a:ext>
            </a:extLst>
          </p:cNvPr>
          <p:cNvSpPr txBox="1"/>
          <p:nvPr/>
        </p:nvSpPr>
        <p:spPr>
          <a:xfrm>
            <a:off x="480516" y="4796760"/>
            <a:ext cx="507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draw(h)</a:t>
            </a:r>
            <a:r>
              <a:rPr kumimoji="1" lang="ko-Kore-KR" altLang="en-US" dirty="0"/>
              <a:t>까지 실행하면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Heatmap plot</a:t>
            </a:r>
            <a:r>
              <a:rPr kumimoji="1" lang="ko-Kore-KR" altLang="en-US" dirty="0"/>
              <a:t>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B9BE80-3427-184E-A6AB-743DA1FA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" y="1908605"/>
            <a:ext cx="8268286" cy="22570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643B93-4F73-3946-8AF8-E4DFB4C1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45" y="0"/>
            <a:ext cx="5554792" cy="6074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01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BEDC5-4ADF-F443-ABC4-F9E35CF5347B}"/>
              </a:ext>
            </a:extLst>
          </p:cNvPr>
          <p:cNvSpPr txBox="1"/>
          <p:nvPr/>
        </p:nvSpPr>
        <p:spPr>
          <a:xfrm>
            <a:off x="535367" y="6039017"/>
            <a:ext cx="83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ore-KR" altLang="en-US" dirty="0"/>
              <a:t>에서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저장된 </a:t>
            </a:r>
            <a:r>
              <a:rPr kumimoji="1" lang="en-US" altLang="ko-Kore-KR" dirty="0"/>
              <a:t>plot </a:t>
            </a:r>
            <a:r>
              <a:rPr kumimoji="1" lang="ko-Kore-KR" altLang="en-US" dirty="0"/>
              <a:t>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E07C0-0A4A-024F-A427-2C53B09DB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4" t="69918" r="31394" b="2961"/>
          <a:stretch/>
        </p:blipFill>
        <p:spPr>
          <a:xfrm>
            <a:off x="535367" y="2116796"/>
            <a:ext cx="5410324" cy="836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B54FD5-ADEE-C142-B92C-6D922A884078}"/>
              </a:ext>
            </a:extLst>
          </p:cNvPr>
          <p:cNvSpPr/>
          <p:nvPr/>
        </p:nvSpPr>
        <p:spPr>
          <a:xfrm>
            <a:off x="5806019" y="1908166"/>
            <a:ext cx="426526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draw()</a:t>
            </a:r>
            <a:r>
              <a:rPr kumimoji="1" lang="ko-Kore-KR" altLang="en-US" dirty="0"/>
              <a:t> 함수 위 아래로 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각각 </a:t>
            </a:r>
            <a:r>
              <a:rPr kumimoji="1" lang="en-US" altLang="ko-Kore-KR" dirty="0"/>
              <a:t>pdf(</a:t>
            </a:r>
            <a:r>
              <a:rPr kumimoji="1" lang="en-US" altLang="ko-KR" dirty="0"/>
              <a:t>), </a:t>
            </a:r>
            <a:r>
              <a:rPr kumimoji="1" lang="en-US" altLang="ko-KR" dirty="0" err="1"/>
              <a:t>dev.off</a:t>
            </a:r>
            <a:r>
              <a:rPr kumimoji="1" lang="en-US" altLang="ko-KR" dirty="0"/>
              <a:t>() </a:t>
            </a:r>
            <a:r>
              <a:rPr kumimoji="1" lang="ko-KR" altLang="en-US" dirty="0"/>
              <a:t>함수를 실행하면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그림을 </a:t>
            </a:r>
            <a:r>
              <a:rPr kumimoji="1" lang="en-US" altLang="ko-KR" dirty="0"/>
              <a:t>pdf </a:t>
            </a:r>
            <a:r>
              <a:rPr kumimoji="1" lang="ko-KR" altLang="en-US" dirty="0"/>
              <a:t>파일로 저장할 수 있습니다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EA318A-1D2F-C74A-BA92-309B45FC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43" y="3384785"/>
            <a:ext cx="4933576" cy="2407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E782EC-4B87-4744-90A0-CAE0739E9852}"/>
              </a:ext>
            </a:extLst>
          </p:cNvPr>
          <p:cNvSpPr/>
          <p:nvPr/>
        </p:nvSpPr>
        <p:spPr>
          <a:xfrm>
            <a:off x="1035873" y="4981003"/>
            <a:ext cx="1385355" cy="216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1684CB-AF5C-7943-9E77-D441AE364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010294-2648-624C-A3FF-570064EAD0DF}"/>
              </a:ext>
            </a:extLst>
          </p:cNvPr>
          <p:cNvSpPr/>
          <p:nvPr/>
        </p:nvSpPr>
        <p:spPr>
          <a:xfrm>
            <a:off x="10242942" y="6748530"/>
            <a:ext cx="1949057" cy="109470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586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720995" y="2615309"/>
            <a:ext cx="6362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두 그룹 사이에서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발현량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차이를 나타내는 유전자를 효과적으로 시각화하는 그래프입니다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보통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fold-change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P-value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 갖는 그래프로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그 모습이 화산 폭발과 비슷하여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라는 이름이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붙었습니다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EnhancedVolcano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을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446CC-9C7E-5847-8F93-E8B1D144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5" y="1307654"/>
            <a:ext cx="3192696" cy="5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1397823" y="5866234"/>
            <a:ext cx="735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먼저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그림을 그리는데 필요한 라이브러리와</a:t>
            </a:r>
            <a:r>
              <a:rPr kumimoji="1" lang="en-US" altLang="ko-Kore-KR" dirty="0"/>
              <a:t> </a:t>
            </a:r>
          </a:p>
          <a:p>
            <a:pPr algn="ctr"/>
            <a:r>
              <a:rPr kumimoji="1" lang="ko-Kore-KR" altLang="en-US" dirty="0"/>
              <a:t>이전 코드에서 생성했던 </a:t>
            </a:r>
            <a:r>
              <a:rPr kumimoji="1" lang="en-US" altLang="ko-Kore-KR" dirty="0" err="1"/>
              <a:t>r</a:t>
            </a:r>
            <a:r>
              <a:rPr kumimoji="1" lang="en-US" altLang="ko-KR" dirty="0" err="1"/>
              <a:t>ds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불러오겠습니다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3564C-7EC8-FA42-B75B-E9AF15D6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04" y="1509434"/>
            <a:ext cx="5557511" cy="4264047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4225FD-B023-E34B-BF61-2C166682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97EC97-3AAD-2E4D-876C-24B5D2E608D7}"/>
              </a:ext>
            </a:extLst>
          </p:cNvPr>
          <p:cNvSpPr/>
          <p:nvPr/>
        </p:nvSpPr>
        <p:spPr>
          <a:xfrm>
            <a:off x="10242942" y="1"/>
            <a:ext cx="1949057" cy="914400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819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8ADFF4-6425-6348-8034-C2FEFCB5E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13"/>
          <a:stretch/>
        </p:blipFill>
        <p:spPr>
          <a:xfrm>
            <a:off x="474422" y="2479885"/>
            <a:ext cx="8941955" cy="18982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A04F1A9-4B66-A74B-A571-CA39BBE8EFE9}"/>
              </a:ext>
            </a:extLst>
          </p:cNvPr>
          <p:cNvSpPr/>
          <p:nvPr/>
        </p:nvSpPr>
        <p:spPr>
          <a:xfrm>
            <a:off x="1360675" y="4702654"/>
            <a:ext cx="77132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dirty="0"/>
              <a:t>Day 8, 12, 16, 24 </a:t>
            </a:r>
            <a:r>
              <a:rPr kumimoji="1" lang="ko-KR" altLang="en-US" dirty="0"/>
              <a:t>별 </a:t>
            </a:r>
            <a:r>
              <a:rPr kumimoji="1" lang="en-US" altLang="ko-KR" dirty="0"/>
              <a:t>Volcano plot</a:t>
            </a:r>
            <a:r>
              <a:rPr kumimoji="1" lang="ko-KR" altLang="en-US" dirty="0"/>
              <a:t>을 모두 그리기 전에</a:t>
            </a:r>
            <a:r>
              <a:rPr kumimoji="1" lang="en-US" altLang="ko-KR" dirty="0"/>
              <a:t>, </a:t>
            </a:r>
          </a:p>
          <a:p>
            <a:pPr algn="ctr"/>
            <a:r>
              <a:rPr kumimoji="1" lang="ko-KR" altLang="en-US" dirty="0"/>
              <a:t> </a:t>
            </a:r>
            <a:r>
              <a:rPr kumimoji="1" lang="en-US" altLang="ko-KR" dirty="0"/>
              <a:t>Day8 </a:t>
            </a:r>
            <a:r>
              <a:rPr kumimoji="1" lang="ko-KR" altLang="en-US" dirty="0"/>
              <a:t>데이터만으로 먼저 그려보겠습니다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res </a:t>
            </a:r>
            <a:r>
              <a:rPr kumimoji="1" lang="ko-KR" altLang="en-US" dirty="0"/>
              <a:t>리스트의 첫번째</a:t>
            </a:r>
            <a:r>
              <a:rPr kumimoji="1" lang="en-US" altLang="ko-KR" dirty="0"/>
              <a:t> </a:t>
            </a:r>
            <a:r>
              <a:rPr kumimoji="1" lang="ko-KR" altLang="en-US" dirty="0"/>
              <a:t>오브젝트에 </a:t>
            </a:r>
            <a:r>
              <a:rPr kumimoji="1" lang="en-US" altLang="ko-KR" dirty="0"/>
              <a:t>day8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DESeq2 Result</a:t>
            </a:r>
            <a:r>
              <a:rPr kumimoji="1" lang="ko-KR" altLang="en-US" dirty="0"/>
              <a:t>가 들어있습니다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ko-KR" altLang="en-US" dirty="0"/>
              <a:t>이를 </a:t>
            </a:r>
            <a:r>
              <a:rPr kumimoji="1" lang="en-US" altLang="ko-KR" dirty="0"/>
              <a:t>day8.res </a:t>
            </a:r>
            <a:r>
              <a:rPr kumimoji="1" lang="ko-KR" altLang="en-US" dirty="0"/>
              <a:t>라는 이름으로 할당하겠습니다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A5FFA45-C7D6-A946-B222-158A36C0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624B31-690B-4C4A-B492-89927B68C2ED}"/>
              </a:ext>
            </a:extLst>
          </p:cNvPr>
          <p:cNvSpPr/>
          <p:nvPr/>
        </p:nvSpPr>
        <p:spPr>
          <a:xfrm>
            <a:off x="10242943" y="972361"/>
            <a:ext cx="1949057" cy="457200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668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8CD218-367E-3C44-B51C-BB62BCB3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30450"/>
            <a:ext cx="9677400" cy="219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46F8B-9E8F-5248-A3E6-DED64672A4B2}"/>
              </a:ext>
            </a:extLst>
          </p:cNvPr>
          <p:cNvSpPr/>
          <p:nvPr/>
        </p:nvSpPr>
        <p:spPr>
          <a:xfrm>
            <a:off x="2536644" y="2644325"/>
            <a:ext cx="1397725" cy="1887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2E517A-A2DA-BB48-9443-ABD3434B637E}"/>
              </a:ext>
            </a:extLst>
          </p:cNvPr>
          <p:cNvSpPr/>
          <p:nvPr/>
        </p:nvSpPr>
        <p:spPr>
          <a:xfrm>
            <a:off x="5839641" y="2644325"/>
            <a:ext cx="2238103" cy="1933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4F080-EC30-4946-940A-30962FBA64C2}"/>
              </a:ext>
            </a:extLst>
          </p:cNvPr>
          <p:cNvSpPr/>
          <p:nvPr/>
        </p:nvSpPr>
        <p:spPr>
          <a:xfrm>
            <a:off x="9848577" y="2639878"/>
            <a:ext cx="1241698" cy="1887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B0F1-7B48-AB4D-A105-CBF92FECC167}"/>
              </a:ext>
            </a:extLst>
          </p:cNvPr>
          <p:cNvSpPr txBox="1"/>
          <p:nvPr/>
        </p:nvSpPr>
        <p:spPr>
          <a:xfrm>
            <a:off x="865323" y="5139284"/>
            <a:ext cx="1073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Volcano plot</a:t>
            </a:r>
            <a:r>
              <a:rPr kumimoji="1" lang="ko-KR" altLang="en-US" dirty="0"/>
              <a:t>을 그리기 위해서는 유전자 별 </a:t>
            </a:r>
            <a:r>
              <a:rPr kumimoji="1" lang="en-US" altLang="ko-KR" b="1" dirty="0"/>
              <a:t>log2 Fold change</a:t>
            </a:r>
            <a:r>
              <a:rPr kumimoji="1" lang="ko-KR" altLang="en-US" dirty="0"/>
              <a:t>와 </a:t>
            </a:r>
            <a:r>
              <a:rPr kumimoji="1" lang="en-US" altLang="ko-KR" b="1" dirty="0"/>
              <a:t>p-value</a:t>
            </a:r>
            <a:r>
              <a:rPr kumimoji="1" lang="ko-KR" altLang="en-US" dirty="0"/>
              <a:t>가 필요한데</a:t>
            </a:r>
            <a:r>
              <a:rPr kumimoji="1" lang="en-US" altLang="ko-KR" dirty="0"/>
              <a:t>,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day8.res </a:t>
            </a:r>
            <a:r>
              <a:rPr kumimoji="1" lang="ko-KR" altLang="en-US" dirty="0"/>
              <a:t>표에 해당 정보를 담은 열이 있음을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54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A5E33-1D40-704B-85AB-AD630D9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92" y="1630994"/>
            <a:ext cx="9437914" cy="22762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2653391" y="6273225"/>
            <a:ext cx="9538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/>
              <a:t>자세한 내용은 </a:t>
            </a:r>
            <a:r>
              <a:rPr lang="en-US" altLang="ko-KR" sz="1600" b="1" dirty="0" err="1"/>
              <a:t>EnhancedVolcano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vignette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참고해주세요</a:t>
            </a:r>
            <a:endParaRPr lang="en-US" altLang="ko-KR" sz="1600" b="1" dirty="0"/>
          </a:p>
          <a:p>
            <a:pPr algn="r"/>
            <a:r>
              <a:rPr lang="ko-Kore-KR" altLang="en-US" sz="1600" dirty="0">
                <a:hlinkClick r:id="rId3"/>
              </a:rPr>
              <a:t>https://bioconductor.org/packages/release/bioc/vignettes/EnhancedVolcano/inst/doc/EnhancedVolcano.html</a:t>
            </a:r>
            <a:endParaRPr lang="en-US" altLang="ko-Kore-KR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67AB4-E7FF-6647-8519-157A2ACFD06F}"/>
              </a:ext>
            </a:extLst>
          </p:cNvPr>
          <p:cNvSpPr/>
          <p:nvPr/>
        </p:nvSpPr>
        <p:spPr>
          <a:xfrm>
            <a:off x="1985962" y="4002889"/>
            <a:ext cx="922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/>
              <a:t>EnhancedVolcano</a:t>
            </a:r>
            <a:r>
              <a:rPr lang="ko-Kore-KR" altLang="en-US" dirty="0"/>
              <a:t>의</a:t>
            </a:r>
            <a:r>
              <a:rPr lang="ko-KR" altLang="en-US" dirty="0"/>
              <a:t> 가장 기본적인 사용방법은 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</a:t>
            </a:r>
            <a:r>
              <a:rPr lang="ko-KR" altLang="en-US" b="1" dirty="0"/>
              <a:t>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데이터 프레임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라벨</a:t>
            </a:r>
            <a:r>
              <a:rPr lang="en-US" altLang="ko-KR" dirty="0"/>
              <a:t> </a:t>
            </a:r>
            <a:r>
              <a:rPr lang="ko-KR" altLang="en-US" b="1" dirty="0"/>
              <a:t>벡터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4177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180D31-74DE-9A4E-AECD-49BC919F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09" y="1416682"/>
            <a:ext cx="5601552" cy="44126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86F32-9527-E94D-B948-841C4F02EB17}"/>
              </a:ext>
            </a:extLst>
          </p:cNvPr>
          <p:cNvSpPr/>
          <p:nvPr/>
        </p:nvSpPr>
        <p:spPr>
          <a:xfrm>
            <a:off x="477680" y="6112831"/>
            <a:ext cx="7409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TO-DO : </a:t>
            </a:r>
            <a:r>
              <a:rPr lang="en-US" altLang="ko-KR" sz="2000" b="1" dirty="0" err="1"/>
              <a:t>EnhancedVolcano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함수를 완성해주세요</a:t>
            </a:r>
            <a:r>
              <a:rPr lang="en-US" altLang="ko-KR" sz="2000" b="1" dirty="0"/>
              <a:t>!</a:t>
            </a:r>
            <a:endParaRPr lang="ko-Kore-KR" altLang="en-US" sz="2000" b="1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C946314-E9AC-9C45-B7C8-3680966B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43" y="0"/>
            <a:ext cx="1949057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121341-6130-F049-BC38-E5B8003BE824}"/>
              </a:ext>
            </a:extLst>
          </p:cNvPr>
          <p:cNvSpPr/>
          <p:nvPr/>
        </p:nvSpPr>
        <p:spPr>
          <a:xfrm>
            <a:off x="10242943" y="1416681"/>
            <a:ext cx="1949057" cy="1403791"/>
          </a:xfrm>
          <a:prstGeom prst="rect">
            <a:avLst/>
          </a:prstGeom>
          <a:solidFill>
            <a:srgbClr val="FFFC00">
              <a:alpha val="32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315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A2BFEB-6395-4E42-AC0A-093D9DE5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7" t="5562" r="6164" b="28950"/>
          <a:stretch/>
        </p:blipFill>
        <p:spPr>
          <a:xfrm>
            <a:off x="167951" y="1825406"/>
            <a:ext cx="5696032" cy="39753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DEAD50-7A77-EC43-8B17-28C87C1C0A0A}"/>
              </a:ext>
            </a:extLst>
          </p:cNvPr>
          <p:cNvSpPr/>
          <p:nvPr/>
        </p:nvSpPr>
        <p:spPr>
          <a:xfrm>
            <a:off x="5759506" y="4729073"/>
            <a:ext cx="5899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</a:t>
            </a:r>
            <a:r>
              <a:rPr lang="ko-KR" altLang="en-US" b="1" dirty="0"/>
              <a:t>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데이터 프레임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라벨</a:t>
            </a:r>
            <a:r>
              <a:rPr lang="en-US" altLang="ko-KR" dirty="0"/>
              <a:t> </a:t>
            </a:r>
            <a:r>
              <a:rPr lang="ko-KR" altLang="en-US" b="1" dirty="0"/>
              <a:t>벡터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469CA6-9784-C54D-A108-621B4507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86" y="1875326"/>
            <a:ext cx="9056894" cy="205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CCAB33-6DF3-884A-A828-7CB67778DBB5}"/>
              </a:ext>
            </a:extLst>
          </p:cNvPr>
          <p:cNvSpPr/>
          <p:nvPr/>
        </p:nvSpPr>
        <p:spPr>
          <a:xfrm>
            <a:off x="271463" y="4457699"/>
            <a:ext cx="1857140" cy="871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E7CADB-7941-D148-BE96-83DFF2348C64}"/>
              </a:ext>
            </a:extLst>
          </p:cNvPr>
          <p:cNvSpPr/>
          <p:nvPr/>
        </p:nvSpPr>
        <p:spPr>
          <a:xfrm>
            <a:off x="-809546" y="6124720"/>
            <a:ext cx="7409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TO-DO : </a:t>
            </a:r>
            <a:r>
              <a:rPr lang="en-US" altLang="ko-KR" sz="2000" b="1" dirty="0" err="1"/>
              <a:t>EnhancedVolcano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함수를 완성해주세요</a:t>
            </a:r>
            <a:r>
              <a:rPr lang="en-US" altLang="ko-KR" sz="2000" b="1" dirty="0"/>
              <a:t>!</a:t>
            </a:r>
            <a:endParaRPr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8398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1032</Words>
  <Application>Microsoft Macintosh PowerPoint</Application>
  <PresentationFormat>와이드스크린</PresentationFormat>
  <Paragraphs>131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이동주</dc:creator>
  <cp:lastModifiedBy>이동주</cp:lastModifiedBy>
  <cp:revision>25</cp:revision>
  <dcterms:created xsi:type="dcterms:W3CDTF">2022-03-28T07:40:06Z</dcterms:created>
  <dcterms:modified xsi:type="dcterms:W3CDTF">2022-04-13T10:59:48Z</dcterms:modified>
</cp:coreProperties>
</file>